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4"/>
  </p:sldMasterIdLst>
  <p:notesMasterIdLst>
    <p:notesMasterId r:id="rId14"/>
  </p:notesMasterIdLst>
  <p:handoutMasterIdLst>
    <p:handoutMasterId r:id="rId15"/>
  </p:handoutMasterIdLst>
  <p:sldIdLst>
    <p:sldId id="328" r:id="rId5"/>
    <p:sldId id="315" r:id="rId6"/>
    <p:sldId id="296" r:id="rId7"/>
    <p:sldId id="300" r:id="rId8"/>
    <p:sldId id="297" r:id="rId9"/>
    <p:sldId id="289" r:id="rId10"/>
    <p:sldId id="288" r:id="rId11"/>
    <p:sldId id="299" r:id="rId12"/>
    <p:sldId id="280" r:id="rId13"/>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174202-076D-4FCC-BB1F-880F8A848A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5FAD0C0A-72EF-4EA2-8D6C-4938445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C6063AB-68DD-4467-B9F3-CFD39EF31317}" type="datetime1">
              <a:rPr lang="en-GB" smtClean="0"/>
              <a:t>14/06/2023</a:t>
            </a:fld>
            <a:endParaRPr lang="en-GB"/>
          </a:p>
        </p:txBody>
      </p:sp>
      <p:sp>
        <p:nvSpPr>
          <p:cNvPr id="4" name="Footer Placeholder 3">
            <a:extLst>
              <a:ext uri="{FF2B5EF4-FFF2-40B4-BE49-F238E27FC236}">
                <a16:creationId xmlns:a16="http://schemas.microsoft.com/office/drawing/2014/main" id="{58AB2131-4249-4045-A9F7-9BE0F73F0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72180F18-DB0C-473D-93EA-5E50BE9DE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5F20474-88D6-46C9-AFA3-1C3CCC241887}" type="slidenum">
              <a:rPr lang="en-GB" smtClean="0"/>
              <a:t>‹N›</a:t>
            </a:fld>
            <a:endParaRPr lang="en-GB"/>
          </a:p>
        </p:txBody>
      </p:sp>
    </p:spTree>
    <p:extLst>
      <p:ext uri="{BB962C8B-B14F-4D97-AF65-F5344CB8AC3E}">
        <p14:creationId xmlns:p14="http://schemas.microsoft.com/office/powerpoint/2010/main" val="48219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7B0F02-3072-4C07-8D39-FB97D9D5FCA2}" type="datetime1">
              <a:rPr lang="en-GB" noProof="0" smtClean="0"/>
              <a:t>14/06/2023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en-GB" noProof="0" smtClean="0"/>
              <a:t>‹N›</a:t>
            </a:fld>
            <a:endParaRPr lang="en-GB"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a:t>
            </a:fld>
            <a:endParaRPr lang="en-GB"/>
          </a:p>
        </p:txBody>
      </p:sp>
    </p:spTree>
    <p:extLst>
      <p:ext uri="{BB962C8B-B14F-4D97-AF65-F5344CB8AC3E}">
        <p14:creationId xmlns:p14="http://schemas.microsoft.com/office/powerpoint/2010/main" val="294868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2</a:t>
            </a:fld>
            <a:endParaRPr lang="en-GB"/>
          </a:p>
        </p:txBody>
      </p:sp>
    </p:spTree>
    <p:extLst>
      <p:ext uri="{BB962C8B-B14F-4D97-AF65-F5344CB8AC3E}">
        <p14:creationId xmlns:p14="http://schemas.microsoft.com/office/powerpoint/2010/main" val="418924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3</a:t>
            </a:fld>
            <a:endParaRPr lang="en-GB"/>
          </a:p>
        </p:txBody>
      </p:sp>
    </p:spTree>
    <p:extLst>
      <p:ext uri="{BB962C8B-B14F-4D97-AF65-F5344CB8AC3E}">
        <p14:creationId xmlns:p14="http://schemas.microsoft.com/office/powerpoint/2010/main" val="217273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4</a:t>
            </a:fld>
            <a:endParaRPr lang="en-GB"/>
          </a:p>
        </p:txBody>
      </p:sp>
    </p:spTree>
    <p:extLst>
      <p:ext uri="{BB962C8B-B14F-4D97-AF65-F5344CB8AC3E}">
        <p14:creationId xmlns:p14="http://schemas.microsoft.com/office/powerpoint/2010/main" val="40056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5</a:t>
            </a:fld>
            <a:endParaRPr lang="en-GB"/>
          </a:p>
        </p:txBody>
      </p:sp>
    </p:spTree>
    <p:extLst>
      <p:ext uri="{BB962C8B-B14F-4D97-AF65-F5344CB8AC3E}">
        <p14:creationId xmlns:p14="http://schemas.microsoft.com/office/powerpoint/2010/main" val="124688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6</a:t>
            </a:fld>
            <a:endParaRPr lang="en-GB"/>
          </a:p>
        </p:txBody>
      </p:sp>
    </p:spTree>
    <p:extLst>
      <p:ext uri="{BB962C8B-B14F-4D97-AF65-F5344CB8AC3E}">
        <p14:creationId xmlns:p14="http://schemas.microsoft.com/office/powerpoint/2010/main" val="257913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7</a:t>
            </a:fld>
            <a:endParaRPr lang="en-GB"/>
          </a:p>
        </p:txBody>
      </p:sp>
    </p:spTree>
    <p:extLst>
      <p:ext uri="{BB962C8B-B14F-4D97-AF65-F5344CB8AC3E}">
        <p14:creationId xmlns:p14="http://schemas.microsoft.com/office/powerpoint/2010/main" val="383143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8</a:t>
            </a:fld>
            <a:endParaRPr lang="en-GB"/>
          </a:p>
        </p:txBody>
      </p:sp>
    </p:spTree>
    <p:extLst>
      <p:ext uri="{BB962C8B-B14F-4D97-AF65-F5344CB8AC3E}">
        <p14:creationId xmlns:p14="http://schemas.microsoft.com/office/powerpoint/2010/main" val="35941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9</a:t>
            </a:fld>
            <a:endParaRPr lang="en-GB"/>
          </a:p>
        </p:txBody>
      </p:sp>
    </p:spTree>
    <p:extLst>
      <p:ext uri="{BB962C8B-B14F-4D97-AF65-F5344CB8AC3E}">
        <p14:creationId xmlns:p14="http://schemas.microsoft.com/office/powerpoint/2010/main" val="165830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en-GB"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DAB8D192-CAF1-4A2C-85C9-1EDA35A31CD8}"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114259A3-C037-4D15-8CC5-E62C0AAC3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7"/>
            <a:ext cx="3833906" cy="5274923"/>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3591F197-EE82-41CF-B217-E65F4EC035C7}"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5181600" y="540628"/>
            <a:ext cx="6248400" cy="2488946"/>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181600" y="3712467"/>
            <a:ext cx="6248400" cy="248222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5529CDE9-2DFB-42D0-9AF7-220768F44449}" type="datetime1">
              <a:rPr lang="en-GB" noProof="0" smtClean="0"/>
              <a:t>14/06/2023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95259DA5-60B7-4DC7-997E-4ADDE1E2373F}" type="datetime1">
              <a:rPr lang="en-GB" noProof="0" smtClean="0"/>
              <a:t>14/06/2023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7B74DD31-347E-4B54-B7FB-ECCF31FD43E0}" type="datetime1">
              <a:rPr lang="en-GB" noProof="0" smtClean="0"/>
              <a:t>14/06/2023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D69DEBE6-9705-4629-B2E2-B813F3EFD0D0}" type="datetime1">
              <a:rPr lang="en-GB" noProof="0" smtClean="0"/>
              <a:t>14/06/2023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076178D-3F32-40F0-BDF4-CDEBDAACF6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p>
            <a:pPr rtl="0"/>
            <a:fld id="{77402A71-B2DA-4640-AFBC-A08F749C8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4" name="Date Placeholder 3"/>
          <p:cNvSpPr>
            <a:spLocks noGrp="1"/>
          </p:cNvSpPr>
          <p:nvPr>
            <p:ph type="dt" sz="half" idx="10"/>
          </p:nvPr>
        </p:nvSpPr>
        <p:spPr/>
        <p:txBody>
          <a:bodyPr rtlCol="0"/>
          <a:lstStyle/>
          <a:p>
            <a:pPr rtl="0"/>
            <a:fld id="{03735262-5D60-41D9-A9B6-FF5E468F41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en-GB"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ED3A9150-039F-4FB9-B8A2-F8F4040C0201}"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72DDA0E7-BF30-41B3-BA7F-0CB648457625}"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hasCustomPrompt="1"/>
          </p:nvPr>
        </p:nvSpPr>
        <p:spPr>
          <a:xfrm>
            <a:off x="762000" y="2831932"/>
            <a:ext cx="3833906" cy="1562638"/>
          </a:xfrm>
        </p:spPr>
        <p:txBody>
          <a:bodyPr rtlCol="0" anchor="b"/>
          <a:lstStyle>
            <a:lvl1pPr>
              <a:defRPr/>
            </a:lvl1pPr>
          </a:lstStyle>
          <a:p>
            <a:pPr rtl="0"/>
            <a:r>
              <a:rPr lang="en-GB" noProof="0"/>
              <a:t>Click to edit your title</a:t>
            </a:r>
          </a:p>
        </p:txBody>
      </p:sp>
      <p:sp>
        <p:nvSpPr>
          <p:cNvPr id="4" name="Date Placeholder 3"/>
          <p:cNvSpPr>
            <a:spLocks noGrp="1"/>
          </p:cNvSpPr>
          <p:nvPr>
            <p:ph type="dt" sz="half" idx="10"/>
          </p:nvPr>
        </p:nvSpPr>
        <p:spPr/>
        <p:txBody>
          <a:bodyPr rtlCol="0"/>
          <a:lstStyle/>
          <a:p>
            <a:pPr rtl="0"/>
            <a:fld id="{80F5BBF8-60EF-4A58-8AA1-0E5D107F711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en-GB"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1C896760-A52A-4B0A-9FCE-F159B68F95D1}" type="datetime1">
              <a:rPr lang="en-GB" noProof="0" smtClean="0"/>
              <a:t>14/06/2023</a:t>
            </a:fld>
            <a:endParaRPr lang="en-GB" noProof="0"/>
          </a:p>
        </p:txBody>
      </p:sp>
      <p:sp>
        <p:nvSpPr>
          <p:cNvPr id="5" name="Footer Placeholder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en-GB" noProof="0"/>
          </a:p>
        </p:txBody>
      </p:sp>
      <p:sp>
        <p:nvSpPr>
          <p:cNvPr id="6" name="Slide Number Placehold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887B716-D79C-4B40-B931-1D91F43C7E50}" type="datetime1">
              <a:rPr lang="en-GB" noProof="0" smtClean="0"/>
              <a:t>14/06/2023</a:t>
            </a:fld>
            <a:endParaRPr lang="en-GB"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en-GB"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D1E77E29-B203-5E8A-0686-BB4F70F63BC1}"/>
              </a:ext>
            </a:extLst>
          </p:cNvPr>
          <p:cNvSpPr>
            <a:spLocks noGrp="1"/>
          </p:cNvSpPr>
          <p:nvPr>
            <p:ph type="subTitle" idx="1"/>
          </p:nvPr>
        </p:nvSpPr>
        <p:spPr>
          <a:xfrm>
            <a:off x="347170" y="2646264"/>
            <a:ext cx="4987147" cy="930805"/>
          </a:xfrm>
        </p:spPr>
        <p:txBody>
          <a:bodyPr rtlCol="0"/>
          <a:lstStyle/>
          <a:p>
            <a:r>
              <a:rPr lang="en-GB" sz="2800" b="1" i="0" dirty="0">
                <a:latin typeface="Arial" panose="020B0604020202020204" pitchFamily="34" charset="0"/>
                <a:ea typeface="+mj-ea"/>
                <a:cs typeface="Arial" panose="020B0604020202020204" pitchFamily="34" charset="0"/>
              </a:rPr>
              <a:t>Session 3</a:t>
            </a:r>
          </a:p>
          <a:p>
            <a:r>
              <a:rPr lang="en-GB" sz="2800" b="1" i="0" dirty="0">
                <a:latin typeface="Arial" panose="020B0604020202020204" pitchFamily="34" charset="0"/>
                <a:ea typeface="+mj-ea"/>
                <a:cs typeface="Arial" panose="020B0604020202020204" pitchFamily="34" charset="0"/>
              </a:rPr>
              <a:t>AMBITIONS</a:t>
            </a:r>
            <a:endParaRPr lang="en-US" b="1" i="0" dirty="0">
              <a:latin typeface="Arial" panose="020B0604020202020204" pitchFamily="34" charset="0"/>
              <a:ea typeface="+mj-ea"/>
              <a:cs typeface="Arial" panose="020B0604020202020204" pitchFamily="34" charset="0"/>
            </a:endParaRPr>
          </a:p>
        </p:txBody>
      </p:sp>
      <p:sp>
        <p:nvSpPr>
          <p:cNvPr id="6" name="Subtitle 2">
            <a:extLst>
              <a:ext uri="{FF2B5EF4-FFF2-40B4-BE49-F238E27FC236}">
                <a16:creationId xmlns:a16="http://schemas.microsoft.com/office/drawing/2014/main" id="{D62F3846-6AA5-30ED-15C8-3D3FF56FC3D5}"/>
              </a:ext>
            </a:extLst>
          </p:cNvPr>
          <p:cNvSpPr txBox="1">
            <a:spLocks/>
          </p:cNvSpPr>
          <p:nvPr/>
        </p:nvSpPr>
        <p:spPr>
          <a:xfrm>
            <a:off x="5662777" y="2858706"/>
            <a:ext cx="5387853" cy="718363"/>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it-IT" sz="2000" i="0" dirty="0">
                <a:solidFill>
                  <a:srgbClr val="FFFFFF"/>
                </a:solidFill>
                <a:effectLst/>
                <a:latin typeface="Arial" panose="020B0604020202020204" pitchFamily="34" charset="0"/>
                <a:cs typeface="Arial" panose="020B0604020202020204" pitchFamily="34" charset="0"/>
              </a:rPr>
              <a:t>HOW SATCOM CAN ADDRESS THE SECURITY AND GEOPOLITICAL ENVIRONMENT CHALLENGES</a:t>
            </a:r>
          </a:p>
        </p:txBody>
      </p:sp>
    </p:spTree>
    <p:extLst>
      <p:ext uri="{BB962C8B-B14F-4D97-AF65-F5344CB8AC3E}">
        <p14:creationId xmlns:p14="http://schemas.microsoft.com/office/powerpoint/2010/main" val="257499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Hermann Ludwig Moeller is the director of the European Space Policy Institute (ESPI), the Vienna-based European Think Tank for Space. With the ESPI team, he supports the work of the High-Level Advisory Group (HLAG).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Moeller's earlier responsibilities include head of Strategy at ESA's Programme and Transformation Office at the Telecommunications Directorate and head of the Copernicus Space Segment Office at the ESA Earth Observation Directorate.</a:t>
            </a:r>
            <a:endParaRPr lang="en-US" sz="1500"/>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178360"/>
          </a:xfrm>
        </p:spPr>
        <p:txBody>
          <a:bodyPr rtlCol="0"/>
          <a:lstStyle/>
          <a:p>
            <a:r>
              <a:rPr lang="en-GB" sz="2800">
                <a:latin typeface="+mj-lt"/>
                <a:ea typeface="+mj-ea"/>
                <a:cs typeface="+mj-cs"/>
              </a:rPr>
              <a:t>Ludwig Moeller</a:t>
            </a:r>
            <a:endParaRPr lang="en-US"/>
          </a:p>
          <a:p>
            <a:endParaRPr lang="en-GB" sz="2400">
              <a:latin typeface="Century Schoolbook"/>
            </a:endParaRPr>
          </a:p>
          <a:p>
            <a:r>
              <a:rPr lang="en-GB" sz="2400">
                <a:latin typeface="Century Schoolbook"/>
              </a:rPr>
              <a:t>Director</a:t>
            </a:r>
          </a:p>
          <a:p>
            <a:r>
              <a:rPr lang="en-GB" sz="2400">
                <a:latin typeface="Century Schoolbook"/>
                <a:ea typeface="+mj-ea"/>
                <a:cs typeface="+mj-cs"/>
              </a:rPr>
              <a:t>European Space Policy Institute (ESPI)</a:t>
            </a:r>
            <a:endParaRPr lang="en-GB">
              <a:ea typeface="+mj-ea"/>
              <a:cs typeface="+mj-cs"/>
            </a:endParaRPr>
          </a:p>
        </p:txBody>
      </p:sp>
      <p:pic>
        <p:nvPicPr>
          <p:cNvPr id="8" name="Picture 8" descr="A picture containing person, person, outdoor, wearing&#10;&#10;Description automatically generated">
            <a:extLst>
              <a:ext uri="{FF2B5EF4-FFF2-40B4-BE49-F238E27FC236}">
                <a16:creationId xmlns:a16="http://schemas.microsoft.com/office/drawing/2014/main" id="{0091C8DD-3A4D-32A1-4C43-B4970FCB5F8F}"/>
              </a:ext>
            </a:extLst>
          </p:cNvPr>
          <p:cNvPicPr>
            <a:picLocks noGrp="1" noChangeAspect="1"/>
          </p:cNvPicPr>
          <p:nvPr>
            <p:ph type="pic" sz="quarter" idx="10"/>
          </p:nvPr>
        </p:nvPicPr>
        <p:blipFill>
          <a:blip r:embed="rId3"/>
          <a:srcRect t="3155" b="3155"/>
          <a:stretch/>
        </p:blipFill>
        <p:spPr/>
      </p:pic>
    </p:spTree>
    <p:extLst>
      <p:ext uri="{BB962C8B-B14F-4D97-AF65-F5344CB8AC3E}">
        <p14:creationId xmlns:p14="http://schemas.microsoft.com/office/powerpoint/2010/main" val="223661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Pacôme </a:t>
            </a:r>
            <a:r>
              <a:rPr lang="en-GB" sz="1500" i="0" err="1">
                <a:latin typeface="Microsoft YaHei Light"/>
                <a:ea typeface="Microsoft YaHei Light"/>
                <a:cs typeface="Kigelia"/>
              </a:rPr>
              <a:t>Révillon</a:t>
            </a:r>
            <a:r>
              <a:rPr lang="en-GB" sz="1500" i="0">
                <a:latin typeface="Microsoft YaHei Light"/>
                <a:ea typeface="Microsoft YaHei Light"/>
                <a:cs typeface="Kigelia"/>
              </a:rPr>
              <a:t> is Chief Executive Officer of Euroconsult, based in Paris, France. In his 18 years working in the space sector, Pacôme has led Euroconsult’s strategy and operations and consults with high-level clients, particularly in satellite broadcasting, communications and finance.</a:t>
            </a:r>
            <a:endParaRPr lang="en-US" sz="1500">
              <a:latin typeface="Microsoft YaHei Light"/>
              <a:ea typeface="Microsoft YaHei Light"/>
            </a:endParaRPr>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Under his management, the company has experienced a continuous expansion internationally, and has strengthened its position as an international reference on the strategic, economic and financial aspects of space activities.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His work experience includes positions with the DLR in Germany and Thales in France. He holds a graduate engineering degree in telecommunications &amp; space from SUPAERO and a Master’s  in economics from DESIA.</a:t>
            </a:r>
            <a:endParaRPr lang="en-GB" sz="1200"/>
          </a:p>
          <a:p>
            <a:pPr>
              <a:lnSpc>
                <a:spcPct val="100000"/>
              </a:lnSpc>
            </a:pPr>
            <a:endParaRPr lang="en-GB" sz="1100" i="0">
              <a:latin typeface="Microsoft YaHei Light"/>
              <a:ea typeface="Microsoft YaHei Light"/>
              <a:cs typeface="Kigelia"/>
            </a:endParaRPr>
          </a:p>
        </p:txBody>
      </p:sp>
      <p:pic>
        <p:nvPicPr>
          <p:cNvPr id="8" name="Picture 8">
            <a:extLst>
              <a:ext uri="{FF2B5EF4-FFF2-40B4-BE49-F238E27FC236}">
                <a16:creationId xmlns:a16="http://schemas.microsoft.com/office/drawing/2014/main" id="{090D3867-58EC-D17B-2BF9-8E775F69DD0C}"/>
              </a:ext>
            </a:extLst>
          </p:cNvPr>
          <p:cNvPicPr>
            <a:picLocks noGrp="1" noChangeAspect="1"/>
          </p:cNvPicPr>
          <p:nvPr>
            <p:ph type="pic" sz="quarter" idx="10"/>
          </p:nvPr>
        </p:nvPicPr>
        <p:blipFill>
          <a:blip r:embed="rId3"/>
          <a:srcRect t="3297" b="3297"/>
          <a:stretch/>
        </p:blipFill>
        <p:spPr/>
      </p:pic>
      <p:sp>
        <p:nvSpPr>
          <p:cNvPr id="11" name="Subtitle 2">
            <a:extLst>
              <a:ext uri="{FF2B5EF4-FFF2-40B4-BE49-F238E27FC236}">
                <a16:creationId xmlns:a16="http://schemas.microsoft.com/office/drawing/2014/main" id="{21281D65-13E1-AA22-5317-5448905A44B1}"/>
              </a:ext>
            </a:extLst>
          </p:cNvPr>
          <p:cNvSpPr txBox="1">
            <a:spLocks/>
          </p:cNvSpPr>
          <p:nvPr/>
        </p:nvSpPr>
        <p:spPr>
          <a:xfrm>
            <a:off x="314325" y="3880237"/>
            <a:ext cx="4987147" cy="1862029"/>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GB" sz="2800">
                <a:latin typeface="+mj-lt"/>
                <a:ea typeface="+mj-ea"/>
                <a:cs typeface="+mj-cs"/>
              </a:rPr>
              <a:t>Pacôme </a:t>
            </a:r>
            <a:r>
              <a:rPr lang="en-GB" sz="2800" err="1">
                <a:latin typeface="+mj-lt"/>
                <a:ea typeface="+mj-ea"/>
                <a:cs typeface="+mj-cs"/>
              </a:rPr>
              <a:t>Révillon</a:t>
            </a:r>
            <a:endParaRPr lang="en-GB" sz="2800">
              <a:latin typeface="+mj-lt"/>
              <a:ea typeface="+mj-ea"/>
              <a:cs typeface="+mj-cs"/>
            </a:endParaRPr>
          </a:p>
          <a:p>
            <a:endParaRPr lang="en-GB" sz="2400">
              <a:latin typeface="Century Schoolbook"/>
            </a:endParaRPr>
          </a:p>
          <a:p>
            <a:r>
              <a:rPr lang="en-GB" sz="2400">
                <a:latin typeface="+mj-lt"/>
                <a:ea typeface="+mj-ea"/>
                <a:cs typeface="+mj-cs"/>
              </a:rPr>
              <a:t>CEO</a:t>
            </a:r>
          </a:p>
          <a:p>
            <a:r>
              <a:rPr lang="en-GB" sz="2400">
                <a:latin typeface="+mj-lt"/>
                <a:ea typeface="+mj-ea"/>
                <a:cs typeface="+mj-cs"/>
              </a:rPr>
              <a:t>Euroconsult</a:t>
            </a:r>
            <a:endParaRPr lang="en-GB">
              <a:ea typeface="+mj-ea"/>
              <a:cs typeface="+mj-cs"/>
            </a:endParaRPr>
          </a:p>
        </p:txBody>
      </p:sp>
    </p:spTree>
    <p:extLst>
      <p:ext uri="{BB962C8B-B14F-4D97-AF65-F5344CB8AC3E}">
        <p14:creationId xmlns:p14="http://schemas.microsoft.com/office/powerpoint/2010/main" val="240710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Christoph Kautz is head of Unit for Secure Connectivity, Space Surveillance and Applications in DG Defence Industry and Space of the European Commission.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2020, Kautz was acting head of Unit for Space Research, Innovation and Start-ups.  Between 2013 and 2019, he was Deputy Head of Unit for Galileo and EGNOS – Applications, Security and International Cooperation. Since joining the Commission in 2000, he has held several positions dealing with a variety of industry and Internal Market issues. Prior to the Commission, he worked for 6 years as public affairs consultant. </a:t>
            </a:r>
            <a:endParaRPr lang="en-US" sz="1500">
              <a:latin typeface="Century Schoolbook"/>
              <a:ea typeface="Microsoft YaHei Light"/>
              <a:cs typeface="Kigelia"/>
            </a:endParaRPr>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Kautz holds a degree in history and politics, as well as a Master's in European studies from the College of Europe.</a:t>
            </a:r>
            <a:endParaRPr lang="en-GB" sz="1500">
              <a:latin typeface="Century Schoolbook"/>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1862029"/>
          </a:xfrm>
        </p:spPr>
        <p:txBody>
          <a:bodyPr rtlCol="0"/>
          <a:lstStyle/>
          <a:p>
            <a:r>
              <a:rPr lang="en-GB" sz="2800">
                <a:latin typeface="+mj-lt"/>
                <a:ea typeface="+mj-ea"/>
                <a:cs typeface="+mj-cs"/>
              </a:rPr>
              <a:t>Christoph Kautz</a:t>
            </a:r>
            <a:endParaRPr lang="en-US"/>
          </a:p>
          <a:p>
            <a:endParaRPr lang="en-GB" sz="2400">
              <a:latin typeface="+mj-lt"/>
              <a:ea typeface="+mj-ea"/>
              <a:cs typeface="+mj-cs"/>
            </a:endParaRPr>
          </a:p>
          <a:p>
            <a:r>
              <a:rPr lang="en-GB" sz="2400">
                <a:latin typeface="+mj-lt"/>
                <a:ea typeface="+mj-ea"/>
                <a:cs typeface="+mj-cs"/>
              </a:rPr>
              <a:t>Deputy Director &amp; Head of Unit</a:t>
            </a:r>
            <a:endParaRPr lang="en-GB">
              <a:ea typeface="+mj-ea"/>
              <a:cs typeface="+mj-cs"/>
            </a:endParaRPr>
          </a:p>
          <a:p>
            <a:r>
              <a:rPr lang="en-GB" sz="2400">
                <a:latin typeface="Century Schoolbook"/>
                <a:ea typeface="+mj-ea"/>
                <a:cs typeface="+mj-cs"/>
              </a:rPr>
              <a:t>DEFIS B1</a:t>
            </a:r>
            <a:endParaRPr lang="en-GB">
              <a:ea typeface="+mj-ea"/>
              <a:cs typeface="+mj-cs"/>
            </a:endParaRPr>
          </a:p>
        </p:txBody>
      </p:sp>
      <p:pic>
        <p:nvPicPr>
          <p:cNvPr id="4" name="Picture 4">
            <a:extLst>
              <a:ext uri="{FF2B5EF4-FFF2-40B4-BE49-F238E27FC236}">
                <a16:creationId xmlns:a16="http://schemas.microsoft.com/office/drawing/2014/main" id="{CF785B44-5A68-F9AC-2563-DCE6BE42D519}"/>
              </a:ext>
            </a:extLst>
          </p:cNvPr>
          <p:cNvPicPr>
            <a:picLocks noGrp="1" noChangeAspect="1"/>
          </p:cNvPicPr>
          <p:nvPr>
            <p:ph type="pic" sz="quarter" idx="10"/>
          </p:nvPr>
        </p:nvPicPr>
        <p:blipFill>
          <a:blip r:embed="rId3"/>
          <a:srcRect l="16875" r="16875"/>
          <a:stretch/>
        </p:blipFill>
        <p:spPr/>
      </p:pic>
    </p:spTree>
    <p:extLst>
      <p:ext uri="{BB962C8B-B14F-4D97-AF65-F5344CB8AC3E}">
        <p14:creationId xmlns:p14="http://schemas.microsoft.com/office/powerpoint/2010/main" val="37612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695026" y="1484123"/>
            <a:ext cx="5755230" cy="4386286"/>
          </a:xfrm>
        </p:spPr>
        <p:txBody>
          <a:bodyPr vert="horz" lIns="91440" tIns="45720" rIns="91440" bIns="45720" rtlCol="0" anchor="ctr">
            <a:noAutofit/>
          </a:bodyPr>
          <a:lstStyle/>
          <a:p>
            <a:pPr>
              <a:lnSpc>
                <a:spcPct val="100000"/>
              </a:lnSpc>
              <a:spcBef>
                <a:spcPts val="0"/>
              </a:spcBef>
            </a:pPr>
            <a:r>
              <a:rPr lang="en-GB" sz="1500" i="0">
                <a:latin typeface="Microsoft YaHei Light"/>
                <a:ea typeface="Microsoft YaHei Light"/>
                <a:cs typeface="Kigelia"/>
              </a:rPr>
              <a:t>Since 2023, Sophie Morel has been the head of the Institutional Law Division at ESA. Previously, she was a legal officer for the Earth Observation Directorate, the legal officer for the Telecommunications and Integrated Applications (now Connectivity and Secure Communications) directorate and a legal officer in charge of employment law for institutional and human resource matters for the agency.</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Morel holds a Master of Law from the University of Lausanne and University of Basel and a Ph.D. in international criminal law. She was an apprentice lawyer in the law firm Maire, </a:t>
            </a:r>
            <a:r>
              <a:rPr lang="en-GB" sz="1500" i="0" err="1">
                <a:latin typeface="Microsoft YaHei Light"/>
                <a:ea typeface="Microsoft YaHei Light"/>
                <a:cs typeface="Kigelia"/>
              </a:rPr>
              <a:t>Freymond</a:t>
            </a:r>
            <a:r>
              <a:rPr lang="en-GB" sz="1500" i="0">
                <a:latin typeface="Microsoft YaHei Light"/>
                <a:ea typeface="Microsoft YaHei Light"/>
                <a:cs typeface="Kigelia"/>
              </a:rPr>
              <a:t> &amp; </a:t>
            </a:r>
            <a:r>
              <a:rPr lang="en-GB" sz="1500" i="0" err="1">
                <a:latin typeface="Microsoft YaHei Light"/>
                <a:ea typeface="Microsoft YaHei Light"/>
                <a:cs typeface="Kigelia"/>
              </a:rPr>
              <a:t>Associés</a:t>
            </a:r>
            <a:r>
              <a:rPr lang="en-GB" sz="1500" i="0">
                <a:latin typeface="Microsoft YaHei Light"/>
                <a:ea typeface="Microsoft YaHei Light"/>
                <a:cs typeface="Kigelia"/>
              </a:rPr>
              <a:t>, in Lausanne in Switzerland and was a law clerk at the Tribunal </a:t>
            </a:r>
            <a:r>
              <a:rPr lang="en-GB" sz="1500" i="0" err="1">
                <a:latin typeface="Microsoft YaHei Light"/>
                <a:ea typeface="Microsoft YaHei Light"/>
                <a:cs typeface="Kigelia"/>
              </a:rPr>
              <a:t>d'arrondissement</a:t>
            </a:r>
            <a:r>
              <a:rPr lang="en-GB" sz="1500" i="0">
                <a:latin typeface="Microsoft YaHei Light"/>
                <a:ea typeface="Microsoft YaHei Light"/>
                <a:cs typeface="Kigelia"/>
              </a:rPr>
              <a:t> de la Côte in </a:t>
            </a:r>
            <a:r>
              <a:rPr lang="en-GB" sz="1500" i="0" err="1">
                <a:latin typeface="Microsoft YaHei Light"/>
                <a:ea typeface="Microsoft YaHei Light"/>
                <a:cs typeface="Kigelia"/>
              </a:rPr>
              <a:t>Nyon</a:t>
            </a:r>
            <a:r>
              <a:rPr lang="en-GB" sz="1500" i="0">
                <a:latin typeface="Microsoft YaHei Light"/>
                <a:ea typeface="Microsoft YaHei Light"/>
                <a:cs typeface="Kigelia"/>
              </a:rPr>
              <a:t>, also in Switzerland.</a:t>
            </a:r>
            <a:br>
              <a:rPr lang="en-GB" sz="1500" i="0">
                <a:latin typeface="Microsoft YaHei Light"/>
                <a:ea typeface="Microsoft YaHei Light"/>
                <a:cs typeface="Kigelia"/>
              </a:rPr>
            </a:br>
            <a:br>
              <a:rPr lang="en-GB" sz="1500" i="0">
                <a:latin typeface="Microsoft YaHei Light"/>
                <a:ea typeface="Microsoft YaHei Light"/>
                <a:cs typeface="Kigelia"/>
              </a:rPr>
            </a:br>
            <a:br>
              <a:rPr lang="en-GB" sz="1500" i="0">
                <a:latin typeface="Microsoft YaHei Light"/>
                <a:ea typeface="Microsoft YaHei Light"/>
                <a:cs typeface="Kigelia"/>
              </a:rPr>
            </a:br>
            <a:endParaRPr lang="en-GB" sz="1500" i="0">
              <a:latin typeface="Microsoft YaHei Light"/>
              <a:ea typeface="Microsoft YaHei Light"/>
              <a:cs typeface="Kigelia"/>
            </a:endParaRPr>
          </a:p>
        </p:txBody>
      </p:sp>
      <p:sp>
        <p:nvSpPr>
          <p:cNvPr id="11" name="Subtitle 2">
            <a:extLst>
              <a:ext uri="{FF2B5EF4-FFF2-40B4-BE49-F238E27FC236}">
                <a16:creationId xmlns:a16="http://schemas.microsoft.com/office/drawing/2014/main" id="{21281D65-13E1-AA22-5317-5448905A44B1}"/>
              </a:ext>
            </a:extLst>
          </p:cNvPr>
          <p:cNvSpPr txBox="1">
            <a:spLocks/>
          </p:cNvSpPr>
          <p:nvPr/>
        </p:nvSpPr>
        <p:spPr>
          <a:xfrm>
            <a:off x="314325" y="3880237"/>
            <a:ext cx="4987147" cy="1986947"/>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GB" sz="2800">
                <a:latin typeface="+mj-lt"/>
                <a:ea typeface="+mj-ea"/>
                <a:cs typeface="+mj-cs"/>
              </a:rPr>
              <a:t>Sophie Morel</a:t>
            </a:r>
            <a:endParaRPr lang="en-GB" sz="2800">
              <a:latin typeface="Century Schoolbook"/>
              <a:ea typeface="+mj-ea"/>
              <a:cs typeface="+mj-cs"/>
            </a:endParaRPr>
          </a:p>
          <a:p>
            <a:endParaRPr lang="en-GB" sz="2400">
              <a:latin typeface="Century Schoolbook"/>
            </a:endParaRPr>
          </a:p>
          <a:p>
            <a:r>
              <a:rPr lang="en-GB" sz="2400">
                <a:latin typeface="+mj-lt"/>
                <a:ea typeface="+mj-ea"/>
                <a:cs typeface="+mj-cs"/>
              </a:rPr>
              <a:t>Head of the Legal Services Department</a:t>
            </a:r>
            <a:endParaRPr lang="en-GB" sz="2400"/>
          </a:p>
          <a:p>
            <a:r>
              <a:rPr lang="en-GB" sz="2400">
                <a:latin typeface="+mj-lt"/>
                <a:ea typeface="+mj-ea"/>
                <a:cs typeface="+mj-cs"/>
              </a:rPr>
              <a:t>European Space Agency (ESA)</a:t>
            </a:r>
            <a:endParaRPr lang="en-GB">
              <a:ea typeface="+mj-ea"/>
              <a:cs typeface="+mj-cs"/>
            </a:endParaRPr>
          </a:p>
        </p:txBody>
      </p:sp>
      <p:pic>
        <p:nvPicPr>
          <p:cNvPr id="6" name="Picture 6">
            <a:extLst>
              <a:ext uri="{FF2B5EF4-FFF2-40B4-BE49-F238E27FC236}">
                <a16:creationId xmlns:a16="http://schemas.microsoft.com/office/drawing/2014/main" id="{EC4DFC27-2ACF-D3B1-A97D-6F020AEA55D8}"/>
              </a:ext>
            </a:extLst>
          </p:cNvPr>
          <p:cNvPicPr>
            <a:picLocks noGrp="1" noChangeAspect="1"/>
          </p:cNvPicPr>
          <p:nvPr>
            <p:ph type="pic" sz="quarter" idx="10"/>
          </p:nvPr>
        </p:nvPicPr>
        <p:blipFill>
          <a:blip r:embed="rId3"/>
          <a:srcRect t="486" b="486"/>
          <a:stretch/>
        </p:blipFill>
        <p:spPr/>
      </p:pic>
    </p:spTree>
    <p:extLst>
      <p:ext uri="{BB962C8B-B14F-4D97-AF65-F5344CB8AC3E}">
        <p14:creationId xmlns:p14="http://schemas.microsoft.com/office/powerpoint/2010/main" val="182795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F893860-5696-CA89-724A-BFC357703610}"/>
              </a:ext>
            </a:extLst>
          </p:cNvPr>
          <p:cNvSpPr>
            <a:spLocks noGrp="1"/>
          </p:cNvSpPr>
          <p:nvPr>
            <p:ph type="subTitle" idx="1"/>
          </p:nvPr>
        </p:nvSpPr>
        <p:spPr>
          <a:xfrm>
            <a:off x="314325" y="3880237"/>
            <a:ext cx="4987147" cy="1862029"/>
          </a:xfrm>
        </p:spPr>
        <p:txBody>
          <a:bodyPr rtlCol="0"/>
          <a:lstStyle/>
          <a:p>
            <a:r>
              <a:rPr lang="en-GB" sz="2800">
                <a:latin typeface="+mj-lt"/>
                <a:ea typeface="+mj-ea"/>
                <a:cs typeface="+mj-cs"/>
              </a:rPr>
              <a:t>Stefano Iannitti</a:t>
            </a:r>
            <a:endParaRPr lang="en-US"/>
          </a:p>
          <a:p>
            <a:endParaRPr lang="en-GB" sz="2400">
              <a:latin typeface="+mj-lt"/>
              <a:ea typeface="+mj-ea"/>
              <a:cs typeface="+mj-cs"/>
            </a:endParaRPr>
          </a:p>
          <a:p>
            <a:r>
              <a:rPr lang="en-GB" sz="2400">
                <a:latin typeface="+mj-lt"/>
                <a:ea typeface="+mj-ea"/>
                <a:cs typeface="+mj-cs"/>
              </a:rPr>
              <a:t>Head of Security Authority</a:t>
            </a:r>
            <a:endParaRPr lang="en-GB">
              <a:ea typeface="+mj-ea"/>
              <a:cs typeface="+mj-cs"/>
            </a:endParaRPr>
          </a:p>
          <a:p>
            <a:r>
              <a:rPr lang="en-GB" sz="2400">
                <a:latin typeface="+mj-lt"/>
                <a:ea typeface="+mj-ea"/>
                <a:cs typeface="+mj-cs"/>
              </a:rPr>
              <a:t>EUSPA</a:t>
            </a:r>
            <a:endParaRPr lang="en-GB">
              <a:ea typeface="+mj-ea"/>
              <a:cs typeface="+mj-cs"/>
            </a:endParaRPr>
          </a:p>
        </p:txBody>
      </p:sp>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Stefano Iannitti has been an active contributor to the development of security in the European GNSS programmes since 2003.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From 2007 to 2011, he worked at the GSA for the establishment of the Galileo security accreditation process and of the Security Accreditation Board for European GNSS systems.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Iannitti took up his current position of head of Security at EUSPA in October 2015. Prior to that, he worked at the </a:t>
            </a:r>
            <a:r>
              <a:rPr lang="en-GB" sz="1500" i="0" err="1">
                <a:latin typeface="Microsoft YaHei Light"/>
                <a:ea typeface="Microsoft YaHei Light"/>
                <a:cs typeface="Kigelia"/>
              </a:rPr>
              <a:t>Agenzia</a:t>
            </a:r>
            <a:r>
              <a:rPr lang="en-GB" sz="1500" i="0">
                <a:latin typeface="Microsoft YaHei Light"/>
                <a:ea typeface="Microsoft YaHei Light"/>
                <a:cs typeface="Kigelia"/>
              </a:rPr>
              <a:t> </a:t>
            </a:r>
            <a:r>
              <a:rPr lang="en-GB" sz="1500" i="0" err="1">
                <a:latin typeface="Microsoft YaHei Light"/>
                <a:ea typeface="Microsoft YaHei Light"/>
                <a:cs typeface="Kigelia"/>
              </a:rPr>
              <a:t>Spaziale</a:t>
            </a:r>
            <a:r>
              <a:rPr lang="en-GB" sz="1500" i="0">
                <a:latin typeface="Microsoft YaHei Light"/>
                <a:ea typeface="Microsoft YaHei Light"/>
                <a:cs typeface="Kigelia"/>
              </a:rPr>
              <a:t> </a:t>
            </a:r>
            <a:r>
              <a:rPr lang="en-GB" sz="1500" i="0" err="1">
                <a:latin typeface="Microsoft YaHei Light"/>
                <a:ea typeface="Microsoft YaHei Light"/>
                <a:cs typeface="Kigelia"/>
              </a:rPr>
              <a:t>Italiana</a:t>
            </a:r>
            <a:r>
              <a:rPr lang="en-GB" sz="1500" i="0">
                <a:latin typeface="Microsoft YaHei Light"/>
                <a:ea typeface="Microsoft YaHei Light"/>
                <a:cs typeface="Kigelia"/>
              </a:rPr>
              <a:t> where he was also appointed as head of Galileo PRS Unit.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Iannitti holds a Master's degree in IT and network security, a </a:t>
            </a:r>
            <a:r>
              <a:rPr lang="en-GB" sz="1500" i="0" err="1">
                <a:latin typeface="Microsoft YaHei Light"/>
                <a:ea typeface="Microsoft YaHei Light"/>
                <a:cs typeface="Kigelia"/>
              </a:rPr>
              <a:t>Ph.D</a:t>
            </a:r>
            <a:r>
              <a:rPr lang="en-GB" sz="1500" i="0">
                <a:latin typeface="Microsoft YaHei Light"/>
                <a:ea typeface="Microsoft YaHei Light"/>
                <a:cs typeface="Kigelia"/>
              </a:rPr>
              <a:t> in systems engineering and a degree in computer engineering from “La Sapienza” University of Rome.</a:t>
            </a:r>
            <a:endParaRPr lang="en-US">
              <a:cs typeface="Kigelia"/>
            </a:endParaRPr>
          </a:p>
          <a:p>
            <a:pPr>
              <a:lnSpc>
                <a:spcPct val="100000"/>
              </a:lnSpc>
            </a:pPr>
            <a:endParaRPr lang="en-GB" sz="1500" i="0">
              <a:latin typeface="Microsoft YaHei Light"/>
              <a:ea typeface="Microsoft YaHei Light"/>
              <a:cs typeface="Kigelia"/>
            </a:endParaRPr>
          </a:p>
        </p:txBody>
      </p:sp>
      <p:pic>
        <p:nvPicPr>
          <p:cNvPr id="4" name="Picture 4">
            <a:extLst>
              <a:ext uri="{FF2B5EF4-FFF2-40B4-BE49-F238E27FC236}">
                <a16:creationId xmlns:a16="http://schemas.microsoft.com/office/drawing/2014/main" id="{8AED3BA4-37F2-3720-D238-169B7958AB59}"/>
              </a:ext>
            </a:extLst>
          </p:cNvPr>
          <p:cNvPicPr>
            <a:picLocks noGrp="1" noChangeAspect="1"/>
          </p:cNvPicPr>
          <p:nvPr>
            <p:ph type="pic" sz="quarter" idx="10"/>
          </p:nvPr>
        </p:nvPicPr>
        <p:blipFill>
          <a:blip r:embed="rId3"/>
          <a:srcRect t="16667" b="16667"/>
          <a:stretch/>
        </p:blipFill>
        <p:spPr/>
      </p:pic>
    </p:spTree>
    <p:extLst>
      <p:ext uri="{BB962C8B-B14F-4D97-AF65-F5344CB8AC3E}">
        <p14:creationId xmlns:p14="http://schemas.microsoft.com/office/powerpoint/2010/main" val="239967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F893860-5696-CA89-724A-BFC357703610}"/>
              </a:ext>
            </a:extLst>
          </p:cNvPr>
          <p:cNvSpPr>
            <a:spLocks noGrp="1"/>
          </p:cNvSpPr>
          <p:nvPr>
            <p:ph type="subTitle" idx="1"/>
          </p:nvPr>
        </p:nvSpPr>
        <p:spPr>
          <a:xfrm>
            <a:off x="314325" y="3880237"/>
            <a:ext cx="4987147" cy="2105619"/>
          </a:xfrm>
        </p:spPr>
        <p:txBody>
          <a:bodyPr rtlCol="0"/>
          <a:lstStyle/>
          <a:p>
            <a:r>
              <a:rPr lang="en-GB" sz="2800">
                <a:latin typeface="+mj-lt"/>
                <a:ea typeface="+mj-ea"/>
                <a:cs typeface="+mj-cs"/>
              </a:rPr>
              <a:t>Elena </a:t>
            </a:r>
            <a:r>
              <a:rPr lang="en-GB" sz="2800" err="1">
                <a:latin typeface="+mj-lt"/>
                <a:ea typeface="+mj-ea"/>
                <a:cs typeface="+mj-cs"/>
              </a:rPr>
              <a:t>Grifoni</a:t>
            </a:r>
            <a:r>
              <a:rPr lang="en-GB" sz="2800">
                <a:latin typeface="+mj-lt"/>
                <a:ea typeface="+mj-ea"/>
                <a:cs typeface="+mj-cs"/>
              </a:rPr>
              <a:t> Winters</a:t>
            </a:r>
            <a:endParaRPr lang="en-US"/>
          </a:p>
          <a:p>
            <a:endParaRPr lang="en-GB" sz="2800">
              <a:latin typeface="+mj-lt"/>
              <a:ea typeface="+mj-ea"/>
              <a:cs typeface="+mj-cs"/>
            </a:endParaRPr>
          </a:p>
          <a:p>
            <a:r>
              <a:rPr lang="en-GB" sz="2400">
                <a:latin typeface="+mj-lt"/>
                <a:ea typeface="+mj-ea"/>
                <a:cs typeface="+mj-cs"/>
              </a:rPr>
              <a:t>Head of the Space Policy Office</a:t>
            </a:r>
          </a:p>
          <a:p>
            <a:r>
              <a:rPr lang="en-GB" sz="2400">
                <a:latin typeface="+mj-lt"/>
                <a:ea typeface="+mj-ea"/>
                <a:cs typeface="+mj-cs"/>
              </a:rPr>
              <a:t>Italian Prime Minister’s Office</a:t>
            </a:r>
          </a:p>
          <a:p>
            <a:r>
              <a:rPr lang="en-GB" sz="2400">
                <a:latin typeface="Century Schoolbook"/>
                <a:ea typeface="+mj-ea"/>
                <a:cs typeface="+mj-cs"/>
              </a:rPr>
              <a:t>Italian Government</a:t>
            </a:r>
            <a:endParaRPr lang="en-GB">
              <a:ea typeface="+mj-ea"/>
              <a:cs typeface="+mj-cs"/>
            </a:endParaRPr>
          </a:p>
        </p:txBody>
      </p:sp>
      <p:pic>
        <p:nvPicPr>
          <p:cNvPr id="13" name="Picture 13">
            <a:extLst>
              <a:ext uri="{FF2B5EF4-FFF2-40B4-BE49-F238E27FC236}">
                <a16:creationId xmlns:a16="http://schemas.microsoft.com/office/drawing/2014/main" id="{1A40AC05-C27B-839B-FDBE-A8B6A0482E04}"/>
              </a:ext>
            </a:extLst>
          </p:cNvPr>
          <p:cNvPicPr>
            <a:picLocks noGrp="1" noChangeAspect="1"/>
          </p:cNvPicPr>
          <p:nvPr>
            <p:ph type="pic" sz="quarter" idx="10"/>
          </p:nvPr>
        </p:nvPicPr>
        <p:blipFill>
          <a:blip r:embed="rId3"/>
          <a:srcRect l="21875" r="21875"/>
          <a:stretch/>
        </p:blipFill>
        <p:spPr/>
      </p:pic>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Elena </a:t>
            </a:r>
            <a:r>
              <a:rPr lang="en-GB" sz="1500" i="0" err="1">
                <a:latin typeface="Microsoft YaHei Light"/>
                <a:ea typeface="Microsoft YaHei Light"/>
                <a:cs typeface="Kigelia"/>
              </a:rPr>
              <a:t>Grifoni</a:t>
            </a:r>
            <a:r>
              <a:rPr lang="en-GB" sz="1500" i="0">
                <a:latin typeface="Microsoft YaHei Light"/>
                <a:ea typeface="Microsoft YaHei Light"/>
                <a:cs typeface="Kigelia"/>
              </a:rPr>
              <a:t> Winters has 35 years of technical and managerial experience in the international space sector, particularly working with NASA and ESA.</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Winters was appointed in 2016 as head of Cabinet of ESA and, since September 2022, she serves as head of the Space Policy Office of the Italian Prime Minister’s Office.</a:t>
            </a:r>
            <a:endParaRPr lang="en-US">
              <a:latin typeface="Microsoft YaHei Light"/>
              <a:ea typeface="Microsoft YaHei Light"/>
              <a:cs typeface="Kigelia"/>
            </a:endParaRPr>
          </a:p>
        </p:txBody>
      </p:sp>
    </p:spTree>
    <p:extLst>
      <p:ext uri="{BB962C8B-B14F-4D97-AF65-F5344CB8AC3E}">
        <p14:creationId xmlns:p14="http://schemas.microsoft.com/office/powerpoint/2010/main" val="234272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362975"/>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Clémence Poirier is a Research Fellow at the European Space Policy Institute (ESPI) in Vienna, Austria. She has expertise on space cybersecurity issues and has conducted policy research on cyber threats on space systems as part of the war in Ukraine, the perception of cyber threats on satellites in French policies, and the applicability of data protection laws to satellite images.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Poirier previously carried out policy and legal research on the cybersecurity of the Australian space infrastructure for Flinders University in Australia. She is an active member of the SGAC’s Space and Cybersecurity Project Group and SGAC’s Space Generation Advocacy and Policy Platform co-lead on Responsible </a:t>
            </a:r>
            <a:r>
              <a:rPr lang="en-GB" sz="1500" i="0" err="1">
                <a:latin typeface="Microsoft YaHei Light"/>
                <a:ea typeface="Microsoft YaHei Light"/>
                <a:cs typeface="Kigelia"/>
              </a:rPr>
              <a:t>Behavior</a:t>
            </a:r>
            <a:r>
              <a:rPr lang="en-GB" sz="1500" i="0">
                <a:latin typeface="Microsoft YaHei Light"/>
                <a:ea typeface="Microsoft YaHei Light"/>
                <a:cs typeface="Kigelia"/>
              </a:rPr>
              <a:t> in Outer Space.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Poirier holds a Master’s degree in International Relations, International Security, and </a:t>
            </a:r>
            <a:r>
              <a:rPr lang="en-GB" sz="1500" i="0" err="1">
                <a:latin typeface="Microsoft YaHei Light"/>
                <a:ea typeface="Microsoft YaHei Light"/>
                <a:cs typeface="Kigelia"/>
              </a:rPr>
              <a:t>Defense</a:t>
            </a:r>
            <a:r>
              <a:rPr lang="en-GB" sz="1500" i="0">
                <a:latin typeface="Microsoft YaHei Light"/>
                <a:ea typeface="Microsoft YaHei Light"/>
                <a:cs typeface="Kigelia"/>
              </a:rPr>
              <a:t> from University Jean Moulin Lyon 3, France.</a:t>
            </a:r>
            <a:endParaRPr lang="en-US"/>
          </a:p>
          <a:p>
            <a:pPr>
              <a:lnSpc>
                <a:spcPct val="100000"/>
              </a:lnSpc>
            </a:pPr>
            <a:endParaRPr lang="en-GB" sz="1200" i="0">
              <a:latin typeface="Microsoft YaHei Light"/>
              <a:ea typeface="Microsoft YaHei Light"/>
              <a:cs typeface="Kigelia"/>
            </a:endParaRPr>
          </a:p>
          <a:p>
            <a:pPr>
              <a:lnSpc>
                <a:spcPct val="100000"/>
              </a:lnSpc>
            </a:pPr>
            <a:endParaRPr lang="en-GB" sz="12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1862029"/>
          </a:xfrm>
        </p:spPr>
        <p:txBody>
          <a:bodyPr rtlCol="0"/>
          <a:lstStyle/>
          <a:p>
            <a:r>
              <a:rPr lang="en-GB" sz="2800">
                <a:latin typeface="+mj-lt"/>
                <a:ea typeface="+mj-ea"/>
                <a:cs typeface="+mj-cs"/>
              </a:rPr>
              <a:t>Clémence Poirier</a:t>
            </a:r>
            <a:endParaRPr lang="en-US"/>
          </a:p>
          <a:p>
            <a:endParaRPr lang="en-GB" sz="2400">
              <a:latin typeface="+mj-lt"/>
              <a:ea typeface="+mj-ea"/>
              <a:cs typeface="+mj-cs"/>
            </a:endParaRPr>
          </a:p>
          <a:p>
            <a:r>
              <a:rPr lang="en-GB" sz="2400">
                <a:latin typeface="+mj-lt"/>
                <a:ea typeface="+mj-ea"/>
                <a:cs typeface="+mj-cs"/>
              </a:rPr>
              <a:t>Research Fellow</a:t>
            </a:r>
          </a:p>
          <a:p>
            <a:r>
              <a:rPr lang="en-GB" sz="2400">
                <a:latin typeface="Century Schoolbook"/>
                <a:ea typeface="+mj-ea"/>
                <a:cs typeface="+mj-cs"/>
              </a:rPr>
              <a:t>European Space Policy Institute</a:t>
            </a:r>
          </a:p>
        </p:txBody>
      </p:sp>
      <p:pic>
        <p:nvPicPr>
          <p:cNvPr id="6" name="Picture 6">
            <a:extLst>
              <a:ext uri="{FF2B5EF4-FFF2-40B4-BE49-F238E27FC236}">
                <a16:creationId xmlns:a16="http://schemas.microsoft.com/office/drawing/2014/main" id="{2D759F46-6F29-1876-32D4-B9E1CE823A54}"/>
              </a:ext>
            </a:extLst>
          </p:cNvPr>
          <p:cNvPicPr>
            <a:picLocks noGrp="1" noChangeAspect="1"/>
          </p:cNvPicPr>
          <p:nvPr>
            <p:ph type="pic" sz="quarter" idx="10"/>
          </p:nvPr>
        </p:nvPicPr>
        <p:blipFill>
          <a:blip r:embed="rId3"/>
          <a:srcRect l="16733" r="16733"/>
          <a:stretch/>
        </p:blipFill>
        <p:spPr/>
      </p:pic>
    </p:spTree>
    <p:extLst>
      <p:ext uri="{BB962C8B-B14F-4D97-AF65-F5344CB8AC3E}">
        <p14:creationId xmlns:p14="http://schemas.microsoft.com/office/powerpoint/2010/main" val="279830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920184" y="1911179"/>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Uwe </a:t>
            </a:r>
            <a:r>
              <a:rPr lang="en-GB" sz="1500" i="0" err="1">
                <a:latin typeface="Microsoft YaHei Light"/>
                <a:ea typeface="Microsoft YaHei Light"/>
                <a:cs typeface="Kigelia"/>
              </a:rPr>
              <a:t>Kippnich</a:t>
            </a:r>
            <a:r>
              <a:rPr lang="en-GB" sz="1500" i="0">
                <a:latin typeface="Microsoft YaHei Light"/>
                <a:ea typeface="Microsoft YaHei Light"/>
                <a:cs typeface="Kigelia"/>
              </a:rPr>
              <a:t> is coordinator of security research at the Bavarian Red Cross Headquarter and is president of Public Safety Communication Europe. He is a high-level trained expert for the EU Civil Protection Mechanism.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err="1">
                <a:latin typeface="Microsoft YaHei Light"/>
                <a:ea typeface="Microsoft YaHei Light"/>
                <a:cs typeface="Kigelia"/>
              </a:rPr>
              <a:t>Kippnich</a:t>
            </a:r>
            <a:r>
              <a:rPr lang="en-GB" sz="1500" i="0">
                <a:latin typeface="Microsoft YaHei Light"/>
                <a:ea typeface="Microsoft YaHei Light"/>
                <a:cs typeface="Kigelia"/>
              </a:rPr>
              <a:t> oversees the Bavarian Red Cross research activities and is involved in several research projects of the seventh Framework Programme (FP7) and Horizon 2020 (H2020) of the European Union. Moreover, he is involved in setting up new communication systems in the field of rescue services and for paramedics As a professional paramedic and male nurse, he combines expertise from the field with his research experience.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err="1">
                <a:latin typeface="Microsoft YaHei Light"/>
                <a:ea typeface="Microsoft YaHei Light"/>
                <a:cs typeface="Kigelia"/>
              </a:rPr>
              <a:t>Kippnich</a:t>
            </a:r>
            <a:r>
              <a:rPr lang="en-GB" sz="1500" i="0">
                <a:latin typeface="Microsoft YaHei Light"/>
                <a:ea typeface="Microsoft YaHei Light"/>
                <a:cs typeface="Kigelia"/>
              </a:rPr>
              <a:t> has also been involved as a team leader in national and international missions, including being a platoon commander in the Medical Task Force in the </a:t>
            </a:r>
            <a:r>
              <a:rPr lang="en-GB" sz="1500" i="0" err="1">
                <a:latin typeface="Microsoft YaHei Light"/>
                <a:ea typeface="Microsoft YaHei Light"/>
                <a:cs typeface="Kigelia"/>
              </a:rPr>
              <a:t>Arthal</a:t>
            </a:r>
            <a:r>
              <a:rPr lang="en-GB" sz="1500" i="0">
                <a:latin typeface="Microsoft YaHei Light"/>
                <a:ea typeface="Microsoft YaHei Light"/>
                <a:cs typeface="Kigelia"/>
              </a:rPr>
              <a:t> region during the flash flood in the Western Germany in Summer 2021, where he worked closely with the Center for Satellite-based Crisis Information from the German Aerospace Center (DLR). </a:t>
            </a:r>
            <a:br>
              <a:rPr lang="en-US"/>
            </a:br>
            <a:br>
              <a:rPr lang="en-US"/>
            </a:br>
            <a:endParaRPr lang="en-GB" sz="1500" i="0">
              <a:latin typeface="Microsoft YaHei Light" panose="020B0502040204020203" pitchFamily="34" charset="-122"/>
              <a:ea typeface="Microsoft YaHei Light" panose="020B0502040204020203" pitchFamily="34" charset="-122"/>
              <a:cs typeface="Kigelia" panose="020B0502040204020203" pitchFamily="34" charset="0"/>
            </a:endParaRPr>
          </a:p>
        </p:txBody>
      </p:sp>
      <p:sp>
        <p:nvSpPr>
          <p:cNvPr id="7" name="Subtitle 2">
            <a:extLst>
              <a:ext uri="{FF2B5EF4-FFF2-40B4-BE49-F238E27FC236}">
                <a16:creationId xmlns:a16="http://schemas.microsoft.com/office/drawing/2014/main" id="{2A5F6480-7A7F-E2D1-F9F4-DED552E4FF39}"/>
              </a:ext>
            </a:extLst>
          </p:cNvPr>
          <p:cNvSpPr>
            <a:spLocks noGrp="1"/>
          </p:cNvSpPr>
          <p:nvPr>
            <p:ph type="subTitle" idx="1"/>
          </p:nvPr>
        </p:nvSpPr>
        <p:spPr>
          <a:xfrm>
            <a:off x="314325" y="3880237"/>
            <a:ext cx="4987147" cy="1949063"/>
          </a:xfrm>
        </p:spPr>
        <p:txBody>
          <a:bodyPr vert="horz" lIns="91440" tIns="45720" rIns="91440" bIns="45720" rtlCol="0" anchor="b">
            <a:noAutofit/>
          </a:bodyPr>
          <a:lstStyle/>
          <a:p>
            <a:endParaRPr lang="en-GB" sz="2800">
              <a:latin typeface="+mj-lt"/>
              <a:ea typeface="+mj-ea"/>
              <a:cs typeface="+mj-cs"/>
            </a:endParaRPr>
          </a:p>
          <a:p>
            <a:endParaRPr lang="en-GB" sz="2800">
              <a:latin typeface="+mj-lt"/>
              <a:ea typeface="+mj-ea"/>
              <a:cs typeface="+mj-cs"/>
            </a:endParaRPr>
          </a:p>
          <a:p>
            <a:endParaRPr lang="en-GB" sz="2800">
              <a:latin typeface="+mj-lt"/>
              <a:ea typeface="+mj-ea"/>
              <a:cs typeface="+mj-cs"/>
            </a:endParaRPr>
          </a:p>
          <a:p>
            <a:endParaRPr lang="en-GB" sz="2800">
              <a:latin typeface="+mj-lt"/>
              <a:ea typeface="+mj-ea"/>
              <a:cs typeface="+mj-cs"/>
            </a:endParaRPr>
          </a:p>
          <a:p>
            <a:endParaRPr lang="en-GB" sz="2800">
              <a:latin typeface="+mj-lt"/>
              <a:ea typeface="+mj-ea"/>
              <a:cs typeface="+mj-cs"/>
            </a:endParaRPr>
          </a:p>
          <a:p>
            <a:r>
              <a:rPr lang="en-GB" sz="2800">
                <a:latin typeface="+mj-lt"/>
                <a:ea typeface="+mj-ea"/>
                <a:cs typeface="+mj-cs"/>
              </a:rPr>
              <a:t>Uwe </a:t>
            </a:r>
            <a:r>
              <a:rPr lang="en-GB" sz="2800" err="1">
                <a:latin typeface="+mj-lt"/>
                <a:ea typeface="+mj-ea"/>
                <a:cs typeface="+mj-cs"/>
              </a:rPr>
              <a:t>Kippnich</a:t>
            </a:r>
            <a:endParaRPr lang="en-GB" sz="2800">
              <a:latin typeface="+mj-lt"/>
              <a:ea typeface="+mj-ea"/>
              <a:cs typeface="+mj-cs"/>
            </a:endParaRPr>
          </a:p>
          <a:p>
            <a:endParaRPr lang="en-GB" sz="2800">
              <a:latin typeface="+mj-lt"/>
              <a:ea typeface="+mj-ea"/>
              <a:cs typeface="+mj-cs"/>
            </a:endParaRPr>
          </a:p>
          <a:p>
            <a:r>
              <a:rPr lang="en-GB" sz="2400">
                <a:latin typeface="+mj-lt"/>
                <a:ea typeface="+mj-ea"/>
                <a:cs typeface="+mj-cs"/>
              </a:rPr>
              <a:t>Coordinator Security Research</a:t>
            </a:r>
          </a:p>
          <a:p>
            <a:r>
              <a:rPr lang="en-GB" sz="2400">
                <a:latin typeface="+mj-lt"/>
                <a:ea typeface="+mj-ea"/>
                <a:cs typeface="+mj-cs"/>
              </a:rPr>
              <a:t>Bavarian Red Cross </a:t>
            </a:r>
          </a:p>
        </p:txBody>
      </p:sp>
      <p:pic>
        <p:nvPicPr>
          <p:cNvPr id="6" name="Picture Placeholder 5" descr="A person in a suit and tie&#10;&#10;Description automatically generated with medium confidence">
            <a:extLst>
              <a:ext uri="{FF2B5EF4-FFF2-40B4-BE49-F238E27FC236}">
                <a16:creationId xmlns:a16="http://schemas.microsoft.com/office/drawing/2014/main" id="{95A006AD-5FC7-240A-BC47-AA250DBF06D7}"/>
              </a:ext>
            </a:extLst>
          </p:cNvPr>
          <p:cNvPicPr>
            <a:picLocks noGrp="1" noChangeAspect="1"/>
          </p:cNvPicPr>
          <p:nvPr>
            <p:ph type="pic" sz="quarter" idx="10"/>
          </p:nvPr>
        </p:nvPicPr>
        <p:blipFill>
          <a:blip r:embed="rId3"/>
          <a:srcRect t="8901" b="8901"/>
          <a:stretch>
            <a:fillRect/>
          </a:stretch>
        </p:blipFill>
        <p:spPr/>
      </p:pic>
    </p:spTree>
    <p:extLst>
      <p:ext uri="{BB962C8B-B14F-4D97-AF65-F5344CB8AC3E}">
        <p14:creationId xmlns:p14="http://schemas.microsoft.com/office/powerpoint/2010/main" val="90129919"/>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485_TF45175639_Win32" id="{DA3BC7EA-B985-431E-917E-E4426AC6D1A1}" vid="{18535A56-0AAF-4A35-94B1-1693062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cd08bd-1e1e-469a-8ac4-c187034b96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57143302898F41934C8E4E7519B7B1" ma:contentTypeVersion="11" ma:contentTypeDescription="Create a new document." ma:contentTypeScope="" ma:versionID="2f5e31b07a67fff51d5c8d76fb793c9e">
  <xsd:schema xmlns:xsd="http://www.w3.org/2001/XMLSchema" xmlns:xs="http://www.w3.org/2001/XMLSchema" xmlns:p="http://schemas.microsoft.com/office/2006/metadata/properties" xmlns:ns2="4ccd08bd-1e1e-469a-8ac4-c187034b961f" xmlns:ns3="97f49b3d-ba18-453c-85bc-b516f4096980" targetNamespace="http://schemas.microsoft.com/office/2006/metadata/properties" ma:root="true" ma:fieldsID="86418e00959e4a7b0e2e6f1c48da189a" ns2:_="" ns3:_="">
    <xsd:import namespace="4ccd08bd-1e1e-469a-8ac4-c187034b961f"/>
    <xsd:import namespace="97f49b3d-ba18-453c-85bc-b516f40969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d08bd-1e1e-469a-8ac4-c187034b9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f49b3d-ba18-453c-85bc-b516f40969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74CC8-2AE0-4869-A865-E4CD1468A090}">
  <ds:schemaRefs>
    <ds:schemaRef ds:uri="4ccd08bd-1e1e-469a-8ac4-c187034b961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533FA2-6A5D-4046-84B8-AE67EFCF4B2F}">
  <ds:schemaRefs>
    <ds:schemaRef ds:uri="http://schemas.microsoft.com/sharepoint/v3/contenttype/forms"/>
  </ds:schemaRefs>
</ds:datastoreItem>
</file>

<file path=customXml/itemProps3.xml><?xml version="1.0" encoding="utf-8"?>
<ds:datastoreItem xmlns:ds="http://schemas.openxmlformats.org/officeDocument/2006/customXml" ds:itemID="{B4F6F20C-9399-48FD-8527-0E9356C040F2}">
  <ds:schemaRefs>
    <ds:schemaRef ds:uri="4ccd08bd-1e1e-469a-8ac4-c187034b961f"/>
    <ds:schemaRef ds:uri="97f49b3d-ba18-453c-85bc-b516f4096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
  <TotalTime>0</TotalTime>
  <Words>1062</Words>
  <Application>Microsoft Macintosh PowerPoint</Application>
  <PresentationFormat>Widescreen</PresentationFormat>
  <Paragraphs>60</Paragraphs>
  <Slides>9</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Microsoft YaHei Light</vt:lpstr>
      <vt:lpstr>Arial</vt:lpstr>
      <vt:lpstr>Calibri</vt:lpstr>
      <vt:lpstr>Century Schoolbook</vt:lpstr>
      <vt:lpstr>Corbel</vt:lpstr>
      <vt:lpstr>Headlines</vt:lpstr>
      <vt:lpstr>Presentazione standard di PowerPoint</vt:lpstr>
      <vt:lpstr>Hermann Ludwig Moeller is the director of the European Space Policy Institute (ESPI), the Vienna-based European Think Tank for Space. With the ESPI team, he supports the work of the High-Level Advisory Group (HLAG).   Moeller's earlier responsibilities include head of Strategy at ESA's Programme and Transformation Office at the Telecommunications Directorate and head of the Copernicus Space Segment Office at the ESA Earth Observation Directorate.</vt:lpstr>
      <vt:lpstr>Pacôme Révillon is Chief Executive Officer of Euroconsult, based in Paris, France. In his 18 years working in the space sector, Pacôme has led Euroconsult’s strategy and operations and consults with high-level clients, particularly in satellite broadcasting, communications and finance.  Under his management, the company has experienced a continuous expansion internationally, and has strengthened its position as an international reference on the strategic, economic and financial aspects of space activities.   His work experience includes positions with the DLR in Germany and Thales in France. He holds a graduate engineering degree in telecommunications &amp; space from SUPAERO and a Master’s  in economics from DESIA. </vt:lpstr>
      <vt:lpstr>Christoph Kautz is head of Unit for Secure Connectivity, Space Surveillance and Applications in DG Defence Industry and Space of the European Commission.   In 2020, Kautz was acting head of Unit for Space Research, Innovation and Start-ups.  Between 2013 and 2019, he was Deputy Head of Unit for Galileo and EGNOS – Applications, Security and International Cooperation. Since joining the Commission in 2000, he has held several positions dealing with a variety of industry and Internal Market issues. Prior to the Commission, he worked for 6 years as public affairs consultant.   Kautz holds a degree in history and politics, as well as a Master's in European studies from the College of Europe.</vt:lpstr>
      <vt:lpstr>Since 2023, Sophie Morel has been the head of the Institutional Law Division at ESA. Previously, she was a legal officer for the Earth Observation Directorate, the legal officer for the Telecommunications and Integrated Applications (now Connectivity and Secure Communications) directorate and a legal officer in charge of employment law for institutional and human resource matters for the agency.  Morel holds a Master of Law from the University of Lausanne and University of Basel and a Ph.D. in international criminal law. She was an apprentice lawyer in the law firm Maire, Freymond &amp; Associés, in Lausanne in Switzerland and was a law clerk at the Tribunal d'arrondissement de la Côte in Nyon, also in Switzerland.   </vt:lpstr>
      <vt:lpstr>Stefano Iannitti has been an active contributor to the development of security in the European GNSS programmes since 2003.   From 2007 to 2011, he worked at the GSA for the establishment of the Galileo security accreditation process and of the Security Accreditation Board for European GNSS systems.   Iannitti took up his current position of head of Security at EUSPA in October 2015. Prior to that, he worked at the Agenzia Spaziale Italiana where he was also appointed as head of Galileo PRS Unit.    Iannitti holds a Master's degree in IT and network security, a Ph.D in systems engineering and a degree in computer engineering from “La Sapienza” University of Rome. </vt:lpstr>
      <vt:lpstr>Elena Grifoni Winters has 35 years of technical and managerial experience in the international space sector, particularly working with NASA and ESA.  Winters was appointed in 2016 as head of Cabinet of ESA and, since September 2022, she serves as head of the Space Policy Office of the Italian Prime Minister’s Office.</vt:lpstr>
      <vt:lpstr>Clémence Poirier is a Research Fellow at the European Space Policy Institute (ESPI) in Vienna, Austria. She has expertise on space cybersecurity issues and has conducted policy research on cyber threats on space systems as part of the war in Ukraine, the perception of cyber threats on satellites in French policies, and the applicability of data protection laws to satellite images.   Poirier previously carried out policy and legal research on the cybersecurity of the Australian space infrastructure for Flinders University in Australia. She is an active member of the SGAC’s Space and Cybersecurity Project Group and SGAC’s Space Generation Advocacy and Policy Platform co-lead on Responsible Behavior in Outer Space.   Poirier holds a Master’s degree in International Relations, International Security, and Defense from University Jean Moulin Lyon 3, France.  </vt:lpstr>
      <vt:lpstr>Uwe Kippnich is coordinator of security research at the Bavarian Red Cross Headquarter and is president of Public Safety Communication Europe. He is a high-level trained expert for the EU Civil Protection Mechanism.    Kippnich oversees the Bavarian Red Cross research activities and is involved in several research projects of the seventh Framework Programme (FP7) and Horizon 2020 (H2020) of the European Union. Moreover, he is involved in setting up new communication systems in the field of rescue services and for paramedics As a professional paramedic and male nurse, he combines expertise from the field with his research experience.   Kippnich has also been involved as a team leader in national and international missions, including being a platoon commander in the Medical Task Force in the Arthal region during the flash flood in the Western Germany in Summer 2021, where he worked closely with the Center for Satellite-based Crisis Information from the German Aerospace Center (DLR).   </vt:lpstr>
    </vt:vector>
  </TitlesOfParts>
  <Company>ESA European Space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Massimiliano is responsible for the entire end-to-end system technology ecosystem at OneWeb including launch systems, R&amp;D, design, manufacture and delivery of OneWeb’s satellite ground network and user terminals. He oversees the entire spectrum engineering division and is also planning the next generation of system infrastructure, aspiring to achieve outstanding technical solutions and innovation for OneWeb’s Gen2 space-based connectivity network.   OneWeb is the global connectivity platform powered from space, headquartered in London, enabling connectivity for governments, businesses, and communities. Owned by global consortium of shareholders including: Bharti Global, the UK Government, Eutelsat, Softbank, Hughes and Hanwha, OneWeb is implementing a constellation of low Earth orbit satellites with a network of global gateway stations and a range of user terminals to provide an affordable, fast, high-bandwidth and low-latency communications service that is connected to the IoT future and is a pathway to 5G.</dc:title>
  <dc:creator>Elly Panagopoulou</dc:creator>
  <cp:lastModifiedBy>Marco Manca (ReMedia)</cp:lastModifiedBy>
  <cp:revision>26</cp:revision>
  <dcterms:created xsi:type="dcterms:W3CDTF">2023-05-23T08:36:09Z</dcterms:created>
  <dcterms:modified xsi:type="dcterms:W3CDTF">2023-06-14T09:25:39Z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0x0101003757143302898F41934C8E4E7519B7B1</vt:lpwstr>
  </property>
  <property fmtid="{D5CDD505-2E9C-101B-9397-08002B2CF9AE}" pid="3" name="MediaServiceImageTags">
    <vt:lpwstr/>
  </property>
</Properties>
</file>